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7467" autoAdjust="0"/>
  </p:normalViewPr>
  <p:slideViewPr>
    <p:cSldViewPr snapToGrid="0" snapToObjects="1">
      <p:cViewPr varScale="1">
        <p:scale>
          <a:sx n="47" d="100"/>
          <a:sy n="47" d="100"/>
        </p:scale>
        <p:origin x="66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968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오늘 제가 발표할 주제는 </a:t>
            </a:r>
            <a:r>
              <a:rPr lang="en-US" altLang="ko-KR" dirty="0"/>
              <a:t>'</a:t>
            </a:r>
            <a:r>
              <a:rPr lang="ko-KR" altLang="en-US" dirty="0"/>
              <a:t>자율 이동 로봇 시스템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프로젝트는 자율 이동 로봇이 주어진 경로를 따라 이동하면서 도착지에 도달했을 때 특정 작업을 수행하도록 하는 것을 목표로 하고 있습니다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로봇이 경로의 마지막 지점에 도달했을 때 </a:t>
            </a:r>
            <a:r>
              <a:rPr lang="en-US" altLang="ko-KR" dirty="0"/>
              <a:t>LED</a:t>
            </a:r>
            <a:r>
              <a:rPr lang="ko-KR" altLang="en-US" dirty="0"/>
              <a:t>를 켜고 끄는 작업을 수행합니다</a:t>
            </a:r>
            <a:r>
              <a:rPr lang="en-US" altLang="ko-KR" dirty="0"/>
              <a:t>. </a:t>
            </a:r>
            <a:r>
              <a:rPr lang="ko-KR" altLang="en-US" dirty="0"/>
              <a:t>이 프로젝트는 </a:t>
            </a:r>
            <a:r>
              <a:rPr lang="en-US" altLang="ko-KR" dirty="0"/>
              <a:t>ROS 2</a:t>
            </a:r>
            <a:r>
              <a:rPr lang="ko-KR" altLang="en-US" dirty="0"/>
              <a:t>를 기반으로 여러 노드를 개발했으며</a:t>
            </a:r>
            <a:r>
              <a:rPr lang="en-US" altLang="ko-KR" dirty="0"/>
              <a:t>, </a:t>
            </a:r>
            <a:r>
              <a:rPr lang="ko-KR" altLang="en-US" dirty="0"/>
              <a:t>라즈베리 파이의 </a:t>
            </a:r>
            <a:r>
              <a:rPr lang="en-US" altLang="ko-KR" dirty="0"/>
              <a:t>GPIO </a:t>
            </a:r>
            <a:r>
              <a:rPr lang="ko-KR" altLang="en-US" dirty="0"/>
              <a:t>핀을 활용하여 </a:t>
            </a:r>
            <a:r>
              <a:rPr lang="en-US" altLang="ko-KR" dirty="0"/>
              <a:t>LED</a:t>
            </a:r>
            <a:r>
              <a:rPr lang="ko-KR" altLang="en-US" dirty="0"/>
              <a:t>를 제어하는 기능도 포함하고 있습니다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ROS 2</a:t>
            </a:r>
            <a:r>
              <a:rPr lang="ko-KR" altLang="en-US" dirty="0"/>
              <a:t>와 라즈베리 파이 </a:t>
            </a:r>
            <a:r>
              <a:rPr lang="en-US" altLang="ko-KR" dirty="0"/>
              <a:t>GPIO </a:t>
            </a:r>
            <a:r>
              <a:rPr lang="ko-KR" altLang="en-US" dirty="0"/>
              <a:t>제어를 통합하여 자율 이동 로봇 시스템을 성공적으로 구현했습니다</a:t>
            </a:r>
            <a:r>
              <a:rPr lang="en-US" altLang="ko-KR" dirty="0"/>
              <a:t>. </a:t>
            </a:r>
            <a:r>
              <a:rPr lang="ko-KR" altLang="en-US" dirty="0"/>
              <a:t>각 노드가 제 역할을 충실히 수행하였고</a:t>
            </a:r>
            <a:r>
              <a:rPr lang="en-US" altLang="ko-KR" dirty="0"/>
              <a:t>, LED </a:t>
            </a:r>
            <a:r>
              <a:rPr lang="ko-KR" altLang="en-US" dirty="0"/>
              <a:t>제어와 경로 추종 기능이 기대대로 동작했습니다</a:t>
            </a:r>
            <a:r>
              <a:rPr lang="en-US" altLang="ko-KR" dirty="0"/>
              <a:t>. </a:t>
            </a:r>
            <a:r>
              <a:rPr lang="ko-KR" altLang="en-US" dirty="0"/>
              <a:t>앞으로는 더 복잡한 작업과 다양한 환경에서 로봇의 동작을 실험하며 시스템 성능을 개선해 나갈 계획입니다</a:t>
            </a:r>
            <a:r>
              <a:rPr lang="en-US" altLang="ko-KR" dirty="0"/>
              <a:t>. </a:t>
            </a:r>
            <a:r>
              <a:rPr lang="ko-KR" altLang="en-US" dirty="0"/>
              <a:t>추가적인 기능 개발도 염두에 두고 있습니다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"ROS 2 </a:t>
            </a:r>
            <a:r>
              <a:rPr lang="ko-KR" altLang="en-US" dirty="0"/>
              <a:t>네트워크 아키텍처에서 각 노드는 </a:t>
            </a:r>
            <a:r>
              <a:rPr lang="en-US" altLang="ko-KR" dirty="0"/>
              <a:t>Pub/Sub </a:t>
            </a:r>
            <a:r>
              <a:rPr lang="ko-KR" altLang="en-US" dirty="0"/>
              <a:t>메커니즘을 사용하여 데이터를 주고받으며</a:t>
            </a:r>
            <a:r>
              <a:rPr lang="en-US" altLang="ko-KR" dirty="0"/>
              <a:t>, </a:t>
            </a:r>
            <a:r>
              <a:rPr lang="ko-KR" altLang="en-US" dirty="0"/>
              <a:t>서비스 호출을 통해 명령을 처리합니다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경로 추종을 위해 액션 클라이언트와 서버 패턴을 사용하여 실시간 피드백을 받습니다</a:t>
            </a:r>
            <a:r>
              <a:rPr lang="en-US" altLang="ko-KR" dirty="0"/>
              <a:t>. </a:t>
            </a:r>
            <a:r>
              <a:rPr lang="ko-KR" altLang="en-US" dirty="0"/>
              <a:t>이외에도 라즈베리 파이의 </a:t>
            </a:r>
            <a:r>
              <a:rPr lang="en-US" altLang="ko-KR" dirty="0"/>
              <a:t>GPIO </a:t>
            </a:r>
            <a:r>
              <a:rPr lang="ko-KR" altLang="en-US" dirty="0"/>
              <a:t>핀을 사용해 </a:t>
            </a:r>
            <a:r>
              <a:rPr lang="en-US" altLang="ko-KR" dirty="0"/>
              <a:t>LED</a:t>
            </a:r>
            <a:r>
              <a:rPr lang="ko-KR" altLang="en-US" dirty="0"/>
              <a:t>를 제어하는 부분도 포함되어 있습니다</a:t>
            </a:r>
            <a:r>
              <a:rPr lang="en-US" altLang="ko-KR" dirty="0"/>
              <a:t>. </a:t>
            </a:r>
            <a:r>
              <a:rPr lang="ko-KR" altLang="en-US" dirty="0"/>
              <a:t>전체 시스템이 어떻게 구성되어 있는지를 한눈에 볼 수 있습니다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경로 추종 노드는 </a:t>
            </a:r>
            <a:r>
              <a:rPr lang="en-US" altLang="ko-KR" dirty="0"/>
              <a:t>waypoints_follower_client.cpp</a:t>
            </a:r>
            <a:r>
              <a:rPr lang="ko-KR" altLang="en-US" dirty="0"/>
              <a:t>로 구현되어 있습니다</a:t>
            </a:r>
            <a:r>
              <a:rPr lang="en-US" altLang="ko-KR" dirty="0"/>
              <a:t>. </a:t>
            </a:r>
            <a:r>
              <a:rPr lang="ko-KR" altLang="en-US" dirty="0"/>
              <a:t>이 노드는 로봇이 미리 정의된 경로를 따라 이동하도록 액션 클라이언트 역할을 합니다</a:t>
            </a:r>
            <a:r>
              <a:rPr lang="en-US" altLang="ko-KR" dirty="0"/>
              <a:t>. </a:t>
            </a:r>
            <a:r>
              <a:rPr lang="ko-KR" altLang="en-US" dirty="0"/>
              <a:t>경로 설정과 전송은 비동기적으로 이루어져 로봇의 동작이 차단되지 않도록 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로봇이 도착지에 도달했을 때 </a:t>
            </a:r>
            <a:r>
              <a:rPr lang="en-US" altLang="ko-KR" dirty="0"/>
              <a:t>LED</a:t>
            </a:r>
            <a:r>
              <a:rPr lang="ko-KR" altLang="en-US" dirty="0"/>
              <a:t>를 제어하는 기능도 포함되어 있습니다</a:t>
            </a:r>
            <a:r>
              <a:rPr lang="en-US" altLang="ko-KR" dirty="0"/>
              <a:t>. </a:t>
            </a:r>
            <a:r>
              <a:rPr lang="ko-KR" altLang="en-US" dirty="0"/>
              <a:t>이 부분은 </a:t>
            </a:r>
            <a:r>
              <a:rPr lang="en-US" altLang="ko-KR" dirty="0"/>
              <a:t>LED</a:t>
            </a:r>
            <a:r>
              <a:rPr lang="ko-KR" altLang="en-US" dirty="0"/>
              <a:t>를 통해 로봇의 상태를 직관적으로 확인할 수 있도록 도와줍니다</a:t>
            </a:r>
            <a:r>
              <a:rPr lang="en-US" altLang="ko-KR" dirty="0"/>
              <a:t>.“</a:t>
            </a:r>
            <a:br>
              <a:rPr lang="en-US" altLang="ko-KR" dirty="0"/>
            </a:br>
            <a:r>
              <a:rPr lang="en-US" altLang="ko-KR" dirty="0"/>
              <a:t>"</a:t>
            </a:r>
            <a:r>
              <a:rPr lang="ko-KR" altLang="en-US" dirty="0"/>
              <a:t>코드에서 보시는 것처럼 </a:t>
            </a:r>
            <a:r>
              <a:rPr lang="en-US" altLang="ko-KR" dirty="0" err="1"/>
              <a:t>send_goal</a:t>
            </a:r>
            <a:r>
              <a:rPr lang="en-US" altLang="ko-KR" dirty="0"/>
              <a:t>() </a:t>
            </a:r>
            <a:r>
              <a:rPr lang="ko-KR" altLang="en-US" dirty="0"/>
              <a:t>함수는 경로 목표를 설정하고 액션 서버로 전송하는 역할을 합니다</a:t>
            </a:r>
            <a:r>
              <a:rPr lang="en-US" altLang="ko-KR" dirty="0"/>
              <a:t>. </a:t>
            </a:r>
            <a:r>
              <a:rPr lang="ko-KR" altLang="en-US" dirty="0"/>
              <a:t>비동기 처리 방식을 통해 목표 전송 중에도 로봇의 다른 작업이 차단되지 않도록 했습니다</a:t>
            </a:r>
            <a:r>
              <a:rPr lang="en-US" altLang="ko-KR" dirty="0"/>
              <a:t>. </a:t>
            </a:r>
            <a:r>
              <a:rPr lang="ko-KR" altLang="en-US" dirty="0"/>
              <a:t>이는 경로 추종이 보다 유연하게 이루어지도록 하는 중요한 부분입니다</a:t>
            </a:r>
            <a:r>
              <a:rPr lang="en-US" altLang="ko-KR" dirty="0"/>
              <a:t>."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위치 퍼블리싱 노드는 </a:t>
            </a:r>
            <a:r>
              <a:rPr lang="en-US" altLang="ko-KR" dirty="0"/>
              <a:t>current_position_publisher.cpp</a:t>
            </a:r>
            <a:r>
              <a:rPr lang="ko-KR" altLang="en-US" dirty="0"/>
              <a:t>로 구현되어 있으며</a:t>
            </a:r>
            <a:r>
              <a:rPr lang="en-US" altLang="ko-KR" dirty="0"/>
              <a:t>, </a:t>
            </a:r>
            <a:r>
              <a:rPr lang="ko-KR" altLang="en-US" dirty="0"/>
              <a:t>로봇의 현재 위치를 주기적으로 </a:t>
            </a:r>
            <a:r>
              <a:rPr lang="ko-KR" altLang="en-US" dirty="0" err="1"/>
              <a:t>퍼블리시합니다</a:t>
            </a:r>
            <a:r>
              <a:rPr lang="en-US" altLang="ko-KR" dirty="0"/>
              <a:t>. </a:t>
            </a:r>
            <a:r>
              <a:rPr lang="ko-KR" altLang="en-US" dirty="0"/>
              <a:t>위치 정보는 </a:t>
            </a:r>
            <a:r>
              <a:rPr lang="en-US" altLang="ko-KR" dirty="0" err="1"/>
              <a:t>geometry_msgs</a:t>
            </a:r>
            <a:r>
              <a:rPr lang="en-US" altLang="ko-KR" dirty="0"/>
              <a:t>::msg::</a:t>
            </a:r>
            <a:r>
              <a:rPr lang="en-US" altLang="ko-KR" dirty="0" err="1"/>
              <a:t>PoseStamped</a:t>
            </a:r>
            <a:r>
              <a:rPr lang="en-US" altLang="ko-KR" dirty="0"/>
              <a:t> </a:t>
            </a:r>
            <a:r>
              <a:rPr lang="ko-KR" altLang="en-US" dirty="0"/>
              <a:t>형식으로 </a:t>
            </a:r>
            <a:r>
              <a:rPr lang="ko-KR" altLang="en-US" dirty="0" err="1"/>
              <a:t>퍼블리시되며</a:t>
            </a:r>
            <a:r>
              <a:rPr lang="en-US" altLang="ko-KR" dirty="0"/>
              <a:t>, </a:t>
            </a:r>
            <a:r>
              <a:rPr lang="ko-KR" altLang="en-US" dirty="0" err="1"/>
              <a:t>쿼터니언을</a:t>
            </a:r>
            <a:r>
              <a:rPr lang="ko-KR" altLang="en-US" dirty="0"/>
              <a:t> 사용해 로봇의 회전 정보를 처리합니다</a:t>
            </a:r>
            <a:r>
              <a:rPr lang="en-US" altLang="ko-KR" dirty="0"/>
              <a:t>. </a:t>
            </a:r>
            <a:r>
              <a:rPr lang="ko-KR" altLang="en-US" dirty="0"/>
              <a:t>이러한 정보를 다른 노드들이 구독하여 로봇의 위치를 추적할 수 있습니다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여기에서 </a:t>
            </a:r>
            <a:r>
              <a:rPr lang="en-US" altLang="ko-KR" dirty="0" err="1"/>
              <a:t>publish_current_position</a:t>
            </a:r>
            <a:r>
              <a:rPr lang="en-US" altLang="ko-KR" dirty="0"/>
              <a:t>() </a:t>
            </a:r>
            <a:r>
              <a:rPr lang="ko-KR" altLang="en-US" dirty="0"/>
              <a:t>함수는 실제 로봇의 위치를 가져와 </a:t>
            </a:r>
            <a:r>
              <a:rPr lang="ko-KR" altLang="en-US" dirty="0" err="1"/>
              <a:t>퍼블리시하는</a:t>
            </a:r>
            <a:r>
              <a:rPr lang="ko-KR" altLang="en-US" dirty="0"/>
              <a:t> 역할을 합니다</a:t>
            </a:r>
            <a:r>
              <a:rPr lang="en-US" altLang="ko-KR" dirty="0"/>
              <a:t>. </a:t>
            </a:r>
            <a:r>
              <a:rPr lang="ko-KR" altLang="en-US" dirty="0" err="1"/>
              <a:t>쿼터니언을</a:t>
            </a:r>
            <a:r>
              <a:rPr lang="ko-KR" altLang="en-US" dirty="0"/>
              <a:t> 사용해 회전 정보를 설정하는 것은 </a:t>
            </a:r>
            <a:r>
              <a:rPr lang="en-US" altLang="ko-KR" dirty="0"/>
              <a:t>3D </a:t>
            </a:r>
            <a:r>
              <a:rPr lang="ko-KR" altLang="en-US" dirty="0"/>
              <a:t>공간에서의 회전 처리를 보다 정확하게 하기 위한 선택입니다</a:t>
            </a:r>
            <a:r>
              <a:rPr lang="en-US" altLang="ko-KR" dirty="0"/>
              <a:t>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목표 위치 구독 노드는 </a:t>
            </a:r>
            <a:r>
              <a:rPr lang="en-US" altLang="ko-KR" dirty="0"/>
              <a:t>target_position_subscriber.cpp</a:t>
            </a:r>
            <a:r>
              <a:rPr lang="ko-KR" altLang="en-US" dirty="0"/>
              <a:t>로 구현되어 있으며</a:t>
            </a:r>
            <a:r>
              <a:rPr lang="en-US" altLang="ko-KR" dirty="0"/>
              <a:t>, '</a:t>
            </a:r>
            <a:r>
              <a:rPr lang="en-US" altLang="ko-KR" dirty="0" err="1"/>
              <a:t>target_position</a:t>
            </a:r>
            <a:r>
              <a:rPr lang="en-US" altLang="ko-KR" dirty="0"/>
              <a:t>' </a:t>
            </a:r>
            <a:r>
              <a:rPr lang="ko-KR" altLang="en-US" dirty="0"/>
              <a:t>토픽을 구독하여 목표 위치를 수신하고 이를 처리합니다</a:t>
            </a:r>
            <a:r>
              <a:rPr lang="en-US" altLang="ko-KR" dirty="0"/>
              <a:t>. </a:t>
            </a:r>
            <a:r>
              <a:rPr lang="ko-KR" altLang="en-US" dirty="0"/>
              <a:t>수신된 데이터는 </a:t>
            </a:r>
            <a:r>
              <a:rPr lang="ko-KR" altLang="en-US" dirty="0" err="1"/>
              <a:t>쿼터니언을</a:t>
            </a:r>
            <a:r>
              <a:rPr lang="ko-KR" altLang="en-US" dirty="0"/>
              <a:t> 사용해 회전 각도로 변환되며</a:t>
            </a:r>
            <a:r>
              <a:rPr lang="en-US" altLang="ko-KR" dirty="0"/>
              <a:t>, </a:t>
            </a:r>
            <a:r>
              <a:rPr lang="ko-KR" altLang="en-US" dirty="0"/>
              <a:t>이 정보를 로그로 출력해 로봇의 회전 각도를 확인할 수 있습니다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이 노드는 특히 로봇이 목표 위치로 이동할 때 회전 각도를 정확하게 처리하는 데 중요합니다</a:t>
            </a:r>
            <a:r>
              <a:rPr lang="en-US" altLang="ko-KR" dirty="0"/>
              <a:t>. </a:t>
            </a:r>
            <a:r>
              <a:rPr lang="ko-KR" altLang="en-US" dirty="0" err="1"/>
              <a:t>쿼터니언을</a:t>
            </a:r>
            <a:r>
              <a:rPr lang="ko-KR" altLang="en-US" dirty="0"/>
              <a:t> 이용해 회전 정보를 계산한 후 이를 로그로 출력하는 것은 로봇의 현재 상태를 모니터링하는 데 유용합니다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경로 설정 서비스 노드는 </a:t>
            </a:r>
            <a:r>
              <a:rPr lang="en-US" altLang="ko-KR" dirty="0"/>
              <a:t>waypoints_service_server.cpp</a:t>
            </a:r>
            <a:r>
              <a:rPr lang="ko-KR" altLang="en-US" dirty="0"/>
              <a:t>로 구현되어 있습니다</a:t>
            </a:r>
            <a:r>
              <a:rPr lang="en-US" altLang="ko-KR" dirty="0"/>
              <a:t>. </a:t>
            </a:r>
            <a:r>
              <a:rPr lang="ko-KR" altLang="en-US" dirty="0"/>
              <a:t>이 노드는 클라이언트로부터 경로 점을 설정하는 요청을 받아</a:t>
            </a:r>
            <a:r>
              <a:rPr lang="en-US" altLang="ko-KR" dirty="0"/>
              <a:t>, </a:t>
            </a:r>
            <a:r>
              <a:rPr lang="ko-KR" altLang="en-US" dirty="0"/>
              <a:t>이를 내부적으로 저장하고 필요할 때 사용할 수 있도록 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입력된 경로 점의 유효성을 검사하여 오류를 방지하고</a:t>
            </a:r>
            <a:r>
              <a:rPr lang="en-US" altLang="ko-KR" dirty="0"/>
              <a:t>, </a:t>
            </a:r>
            <a:r>
              <a:rPr lang="ko-KR" altLang="en-US" dirty="0"/>
              <a:t>유효하지 않은 데이터는 클라이언트에게 피드백을 통해 알립니다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여기에서 보시는 </a:t>
            </a:r>
            <a:r>
              <a:rPr lang="en-US" altLang="ko-KR" dirty="0" err="1"/>
              <a:t>handle_waypoint_request</a:t>
            </a:r>
            <a:r>
              <a:rPr lang="en-US" altLang="ko-KR" dirty="0"/>
              <a:t>() </a:t>
            </a:r>
            <a:r>
              <a:rPr lang="ko-KR" altLang="en-US" dirty="0"/>
              <a:t>함수는 클라이언트의 요청을 처리하고</a:t>
            </a:r>
            <a:r>
              <a:rPr lang="en-US" altLang="ko-KR" dirty="0"/>
              <a:t>, </a:t>
            </a:r>
            <a:r>
              <a:rPr lang="ko-KR" altLang="en-US" dirty="0"/>
              <a:t>경로 점들을 리스트에 저장하는 역할을 합니다</a:t>
            </a:r>
            <a:r>
              <a:rPr lang="en-US" altLang="ko-KR" dirty="0"/>
              <a:t>. </a:t>
            </a:r>
            <a:r>
              <a:rPr lang="ko-KR" altLang="en-US" dirty="0"/>
              <a:t>이 과정에서 입력된 데이터의 유효성을 철저히 검증하여 시스템의 신뢰성을 높였습니다</a:t>
            </a:r>
            <a:r>
              <a:rPr lang="en-US" altLang="ko-KR" dirty="0"/>
              <a:t>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"LED </a:t>
            </a:r>
            <a:r>
              <a:rPr lang="ko-KR" altLang="en-US" dirty="0"/>
              <a:t>제어 서비스는 라즈베리 파이의 </a:t>
            </a:r>
            <a:r>
              <a:rPr lang="en-US" altLang="ko-KR" dirty="0"/>
              <a:t>GPIO </a:t>
            </a:r>
            <a:r>
              <a:rPr lang="ko-KR" altLang="en-US" dirty="0"/>
              <a:t>핀을 통해 </a:t>
            </a:r>
            <a:r>
              <a:rPr lang="en-US" altLang="ko-KR" dirty="0"/>
              <a:t>LED</a:t>
            </a:r>
            <a:r>
              <a:rPr lang="ko-KR" altLang="en-US" dirty="0"/>
              <a:t>를 제어하는 기능을 제공합니다</a:t>
            </a:r>
            <a:r>
              <a:rPr lang="en-US" altLang="ko-KR" dirty="0"/>
              <a:t>. </a:t>
            </a:r>
            <a:r>
              <a:rPr lang="ko-KR" altLang="en-US" dirty="0"/>
              <a:t>서버 노드인 </a:t>
            </a:r>
            <a:r>
              <a:rPr lang="en-US" altLang="ko-KR" dirty="0"/>
              <a:t>led_service_server.py</a:t>
            </a:r>
            <a:r>
              <a:rPr lang="ko-KR" altLang="en-US" dirty="0"/>
              <a:t>는 클라이언트의 요청을 받아 </a:t>
            </a:r>
            <a:r>
              <a:rPr lang="en-US" altLang="ko-KR" dirty="0"/>
              <a:t>LED</a:t>
            </a:r>
            <a:r>
              <a:rPr lang="ko-KR" altLang="en-US" dirty="0"/>
              <a:t>를 켜거나 끄는 역할을 합니다</a:t>
            </a:r>
            <a:r>
              <a:rPr lang="en-US" altLang="ko-KR" dirty="0"/>
              <a:t>. </a:t>
            </a:r>
            <a:r>
              <a:rPr lang="ko-KR" altLang="en-US" dirty="0"/>
              <a:t>클라이언트 노드인 </a:t>
            </a:r>
            <a:r>
              <a:rPr lang="en-US" altLang="ko-KR" dirty="0"/>
              <a:t>led_service_client.py</a:t>
            </a:r>
            <a:r>
              <a:rPr lang="ko-KR" altLang="en-US" dirty="0"/>
              <a:t>는 비동기 방식으로 서비스 호출을 보내고</a:t>
            </a:r>
            <a:r>
              <a:rPr lang="en-US" altLang="ko-KR" dirty="0"/>
              <a:t>, </a:t>
            </a:r>
            <a:r>
              <a:rPr lang="ko-KR" altLang="en-US" dirty="0"/>
              <a:t>응답을 처리합니다</a:t>
            </a:r>
            <a:r>
              <a:rPr lang="en-US" altLang="ko-KR" dirty="0"/>
              <a:t>. </a:t>
            </a:r>
            <a:r>
              <a:rPr lang="ko-KR" altLang="en-US" dirty="0"/>
              <a:t>이를 통해 로봇이 특정 작업을 완료했을 때 </a:t>
            </a:r>
            <a:r>
              <a:rPr lang="en-US" altLang="ko-KR" dirty="0"/>
              <a:t>LED </a:t>
            </a:r>
            <a:r>
              <a:rPr lang="ko-KR" altLang="en-US" dirty="0"/>
              <a:t>상태를 변경할 수 있습니다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이 부분은 로봇의 시각적 피드백을 제공하는 중요한 요소입니다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로봇이 작업을 완료했을 때 </a:t>
            </a:r>
            <a:r>
              <a:rPr lang="en-US" altLang="ko-KR" dirty="0"/>
              <a:t>LED</a:t>
            </a:r>
            <a:r>
              <a:rPr lang="ko-KR" altLang="en-US" dirty="0"/>
              <a:t>가 꺼지게 되며</a:t>
            </a:r>
            <a:r>
              <a:rPr lang="en-US" altLang="ko-KR" dirty="0"/>
              <a:t>, </a:t>
            </a:r>
            <a:r>
              <a:rPr lang="ko-KR" altLang="en-US" dirty="0"/>
              <a:t>이는 작업이 완료되었음을 시각적으로 확인할 수 있도록 도와줍니다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지금까지 </a:t>
            </a:r>
            <a:r>
              <a:rPr lang="ko-KR" altLang="en-US" dirty="0" err="1"/>
              <a:t>설명드린</a:t>
            </a:r>
            <a:r>
              <a:rPr lang="ko-KR" altLang="en-US" dirty="0"/>
              <a:t> 각 노드들의 주요 기능을 요약해 보았습니다</a:t>
            </a:r>
            <a:r>
              <a:rPr lang="en-US" altLang="ko-KR" dirty="0"/>
              <a:t>. </a:t>
            </a:r>
            <a:r>
              <a:rPr lang="ko-KR" altLang="en-US" dirty="0"/>
              <a:t>경로 추종 노드는 비동기 처리를 통해 실시간 피드백을 수신하고 로봇의 동작이 차단되지 않도록 했습니다</a:t>
            </a:r>
            <a:r>
              <a:rPr lang="en-US" altLang="ko-KR" dirty="0"/>
              <a:t>. </a:t>
            </a:r>
            <a:r>
              <a:rPr lang="ko-KR" altLang="en-US" dirty="0"/>
              <a:t>위치 퍼블리싱 노드는 </a:t>
            </a:r>
            <a:r>
              <a:rPr lang="ko-KR" altLang="en-US" dirty="0" err="1"/>
              <a:t>쿼터니언을</a:t>
            </a:r>
            <a:r>
              <a:rPr lang="ko-KR" altLang="en-US" dirty="0"/>
              <a:t> 사용해 회전 정보를 정확하게 처리합니다</a:t>
            </a:r>
            <a:r>
              <a:rPr lang="en-US" altLang="ko-KR" dirty="0"/>
              <a:t>. </a:t>
            </a:r>
            <a:r>
              <a:rPr lang="ko-KR" altLang="en-US" dirty="0"/>
              <a:t>목표 위치 구독 노드는 수신된 데이터를 적절히 처리하여 로봇의 회전 각도를 계산합니다</a:t>
            </a:r>
            <a:r>
              <a:rPr lang="en-US" altLang="ko-KR" dirty="0"/>
              <a:t>. </a:t>
            </a:r>
            <a:r>
              <a:rPr lang="ko-KR" altLang="en-US" dirty="0"/>
              <a:t>경로 설정 서비스 노드는 클라이언트 요청을 처리하고 데이터를 검증하며</a:t>
            </a:r>
            <a:r>
              <a:rPr lang="en-US" altLang="ko-KR" dirty="0"/>
              <a:t>, LED </a:t>
            </a:r>
            <a:r>
              <a:rPr lang="ko-KR" altLang="en-US" dirty="0"/>
              <a:t>제어 노드는 라즈베리 파이의 </a:t>
            </a:r>
            <a:r>
              <a:rPr lang="en-US" altLang="ko-KR" dirty="0"/>
              <a:t>GPIO </a:t>
            </a:r>
            <a:r>
              <a:rPr lang="ko-KR" altLang="en-US" dirty="0"/>
              <a:t>핀을 활용해 하드웨어 제어를 수행합니다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프로젝트 결과를 요약하자면</a:t>
            </a:r>
            <a:r>
              <a:rPr lang="en-US" altLang="ko-KR" dirty="0"/>
              <a:t>, </a:t>
            </a:r>
            <a:r>
              <a:rPr lang="ko-KR" altLang="en-US" dirty="0"/>
              <a:t>로봇이 주어진 경로를 따라 이동하며 각 경유지에 도달할 때마다 피드백을 제공하는 데 성공했습니다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라즈베리 파이를 이용한 </a:t>
            </a:r>
            <a:r>
              <a:rPr lang="en-US" altLang="ko-KR" dirty="0"/>
              <a:t>LED </a:t>
            </a:r>
            <a:r>
              <a:rPr lang="ko-KR" altLang="en-US" dirty="0"/>
              <a:t>제어도 문제없이 작동했습니다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en-US" altLang="ko-KR" dirty="0"/>
              <a:t>ROS 2 </a:t>
            </a:r>
            <a:r>
              <a:rPr lang="ko-KR" altLang="en-US" dirty="0"/>
              <a:t>노드와 라즈베리 파이의 </a:t>
            </a:r>
            <a:r>
              <a:rPr lang="en-US" altLang="ko-KR" dirty="0"/>
              <a:t>GPIO </a:t>
            </a:r>
            <a:r>
              <a:rPr lang="ko-KR" altLang="en-US" dirty="0"/>
              <a:t>제어가 기대대로 기능을 수행했으며</a:t>
            </a:r>
            <a:r>
              <a:rPr lang="en-US" altLang="ko-KR" dirty="0"/>
              <a:t>, </a:t>
            </a:r>
            <a:r>
              <a:rPr lang="ko-KR" altLang="en-US" dirty="0"/>
              <a:t>테스트 결과도 매우 긍정적이었습니다</a:t>
            </a:r>
            <a:r>
              <a:rPr lang="en-US" altLang="ko-KR" dirty="0"/>
              <a:t>."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074902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8384"/>
              </a:lnSpc>
              <a:buNone/>
            </a:pPr>
            <a:r>
              <a:rPr lang="en-US" sz="4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자율 이동 로봇 시스템 구축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424543" y="4574500"/>
            <a:ext cx="871945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자율 이동 로봇 시스템은 ROS 2 노드와 라즈베리 파이를 활용하여 구축됩니다. 이 시스템은 경로 추종, 위치 퍼블리싱, 목표 위치 구독, 경로 설정 서비스 등의 기능을 수행합니다. 라즈베리 파이의 GPIO 핀을 통해 LED를 제어하여 특정 작업 완료를 시각적으로 표시합니다.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6268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7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82829" y="3144798"/>
            <a:ext cx="5155406" cy="644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74"/>
              </a:lnSpc>
              <a:buNone/>
            </a:pPr>
            <a:r>
              <a:rPr lang="en-US" sz="405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시스템 성과</a:t>
            </a:r>
            <a:endParaRPr lang="en-US" sz="4059" dirty="0"/>
          </a:p>
        </p:txBody>
      </p:sp>
      <p:sp>
        <p:nvSpPr>
          <p:cNvPr id="6" name="Shape 3"/>
          <p:cNvSpPr/>
          <p:nvPr/>
        </p:nvSpPr>
        <p:spPr>
          <a:xfrm>
            <a:off x="1682829" y="4098488"/>
            <a:ext cx="11264622" cy="3570684"/>
          </a:xfrm>
          <a:prstGeom prst="roundRect">
            <a:avLst>
              <a:gd name="adj" fmla="val 24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690449" y="4106108"/>
            <a:ext cx="11248192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898094" y="4237434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항목</a:t>
            </a:r>
            <a:endParaRPr lang="en-US" sz="1624" dirty="0"/>
          </a:p>
        </p:txBody>
      </p:sp>
      <p:sp>
        <p:nvSpPr>
          <p:cNvPr id="9" name="Text 6"/>
          <p:cNvSpPr/>
          <p:nvPr/>
        </p:nvSpPr>
        <p:spPr>
          <a:xfrm>
            <a:off x="5650825" y="4237434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결과</a:t>
            </a:r>
            <a:endParaRPr lang="en-US" sz="1624" dirty="0"/>
          </a:p>
        </p:txBody>
      </p:sp>
      <p:sp>
        <p:nvSpPr>
          <p:cNvPr id="10" name="Text 7"/>
          <p:cNvSpPr/>
          <p:nvPr/>
        </p:nvSpPr>
        <p:spPr>
          <a:xfrm>
            <a:off x="9399746" y="4237434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성능</a:t>
            </a:r>
            <a:endParaRPr lang="en-US" sz="1624" dirty="0"/>
          </a:p>
        </p:txBody>
      </p:sp>
      <p:sp>
        <p:nvSpPr>
          <p:cNvPr id="11" name="Shape 8"/>
          <p:cNvSpPr/>
          <p:nvPr/>
        </p:nvSpPr>
        <p:spPr>
          <a:xfrm>
            <a:off x="1690449" y="4698683"/>
            <a:ext cx="11248192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898094" y="4830008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추종</a:t>
            </a:r>
            <a:endParaRPr lang="en-US" sz="1624" dirty="0"/>
          </a:p>
        </p:txBody>
      </p:sp>
      <p:sp>
        <p:nvSpPr>
          <p:cNvPr id="13" name="Text 10"/>
          <p:cNvSpPr/>
          <p:nvPr/>
        </p:nvSpPr>
        <p:spPr>
          <a:xfrm>
            <a:off x="5650825" y="4830008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성공</a:t>
            </a:r>
            <a:endParaRPr lang="en-US" sz="1624" dirty="0"/>
          </a:p>
        </p:txBody>
      </p:sp>
      <p:sp>
        <p:nvSpPr>
          <p:cNvPr id="14" name="Text 11"/>
          <p:cNvSpPr/>
          <p:nvPr/>
        </p:nvSpPr>
        <p:spPr>
          <a:xfrm>
            <a:off x="9399746" y="4830008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높음</a:t>
            </a:r>
            <a:endParaRPr lang="en-US" sz="1624" dirty="0"/>
          </a:p>
        </p:txBody>
      </p:sp>
      <p:sp>
        <p:nvSpPr>
          <p:cNvPr id="15" name="Shape 12"/>
          <p:cNvSpPr/>
          <p:nvPr/>
        </p:nvSpPr>
        <p:spPr>
          <a:xfrm>
            <a:off x="1690449" y="5291257"/>
            <a:ext cx="11248192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898094" y="5422583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위치 퍼블리싱</a:t>
            </a:r>
            <a:endParaRPr lang="en-US" sz="1624" dirty="0"/>
          </a:p>
        </p:txBody>
      </p:sp>
      <p:sp>
        <p:nvSpPr>
          <p:cNvPr id="17" name="Text 14"/>
          <p:cNvSpPr/>
          <p:nvPr/>
        </p:nvSpPr>
        <p:spPr>
          <a:xfrm>
            <a:off x="5650825" y="5422583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정확</a:t>
            </a:r>
            <a:endParaRPr lang="en-US" sz="1624" dirty="0"/>
          </a:p>
        </p:txBody>
      </p:sp>
      <p:sp>
        <p:nvSpPr>
          <p:cNvPr id="18" name="Text 15"/>
          <p:cNvSpPr/>
          <p:nvPr/>
        </p:nvSpPr>
        <p:spPr>
          <a:xfrm>
            <a:off x="9399746" y="5422583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중상</a:t>
            </a:r>
            <a:endParaRPr lang="en-US" sz="1624" dirty="0"/>
          </a:p>
        </p:txBody>
      </p:sp>
      <p:sp>
        <p:nvSpPr>
          <p:cNvPr id="19" name="Shape 16"/>
          <p:cNvSpPr/>
          <p:nvPr/>
        </p:nvSpPr>
        <p:spPr>
          <a:xfrm>
            <a:off x="1690449" y="5883831"/>
            <a:ext cx="11248192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1898094" y="6015157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목표 위치 구독</a:t>
            </a:r>
            <a:endParaRPr lang="en-US" sz="1624" dirty="0"/>
          </a:p>
        </p:txBody>
      </p:sp>
      <p:sp>
        <p:nvSpPr>
          <p:cNvPr id="21" name="Text 18"/>
          <p:cNvSpPr/>
          <p:nvPr/>
        </p:nvSpPr>
        <p:spPr>
          <a:xfrm>
            <a:off x="5650825" y="6015157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안정적</a:t>
            </a:r>
            <a:endParaRPr lang="en-US" sz="1624" dirty="0"/>
          </a:p>
        </p:txBody>
      </p:sp>
      <p:sp>
        <p:nvSpPr>
          <p:cNvPr id="22" name="Text 19"/>
          <p:cNvSpPr/>
          <p:nvPr/>
        </p:nvSpPr>
        <p:spPr>
          <a:xfrm>
            <a:off x="9399746" y="6015157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중상</a:t>
            </a:r>
            <a:endParaRPr lang="en-US" sz="1624" dirty="0"/>
          </a:p>
        </p:txBody>
      </p:sp>
      <p:sp>
        <p:nvSpPr>
          <p:cNvPr id="23" name="Shape 20"/>
          <p:cNvSpPr/>
          <p:nvPr/>
        </p:nvSpPr>
        <p:spPr>
          <a:xfrm>
            <a:off x="1690449" y="6476405"/>
            <a:ext cx="11248192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898094" y="6607731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설정 서비스</a:t>
            </a:r>
            <a:endParaRPr lang="en-US" sz="1624" dirty="0"/>
          </a:p>
        </p:txBody>
      </p:sp>
      <p:sp>
        <p:nvSpPr>
          <p:cNvPr id="25" name="Text 22"/>
          <p:cNvSpPr/>
          <p:nvPr/>
        </p:nvSpPr>
        <p:spPr>
          <a:xfrm>
            <a:off x="5650825" y="6607731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유연함</a:t>
            </a:r>
            <a:endParaRPr lang="en-US" sz="1624" dirty="0"/>
          </a:p>
        </p:txBody>
      </p:sp>
      <p:sp>
        <p:nvSpPr>
          <p:cNvPr id="26" name="Text 23"/>
          <p:cNvSpPr/>
          <p:nvPr/>
        </p:nvSpPr>
        <p:spPr>
          <a:xfrm>
            <a:off x="9399746" y="6607731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높음</a:t>
            </a:r>
            <a:endParaRPr lang="en-US" sz="1624" dirty="0"/>
          </a:p>
        </p:txBody>
      </p:sp>
      <p:sp>
        <p:nvSpPr>
          <p:cNvPr id="27" name="Shape 24"/>
          <p:cNvSpPr/>
          <p:nvPr/>
        </p:nvSpPr>
        <p:spPr>
          <a:xfrm>
            <a:off x="1690449" y="7068979"/>
            <a:ext cx="11248192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898094" y="7200305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LED 제어</a:t>
            </a:r>
            <a:endParaRPr lang="en-US" sz="1624" dirty="0"/>
          </a:p>
        </p:txBody>
      </p:sp>
      <p:sp>
        <p:nvSpPr>
          <p:cNvPr id="29" name="Text 26"/>
          <p:cNvSpPr/>
          <p:nvPr/>
        </p:nvSpPr>
        <p:spPr>
          <a:xfrm>
            <a:off x="5650825" y="7200305"/>
            <a:ext cx="332886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정밀</a:t>
            </a:r>
            <a:endParaRPr lang="en-US" sz="1624" dirty="0"/>
          </a:p>
        </p:txBody>
      </p:sp>
      <p:sp>
        <p:nvSpPr>
          <p:cNvPr id="30" name="Text 27"/>
          <p:cNvSpPr/>
          <p:nvPr/>
        </p:nvSpPr>
        <p:spPr>
          <a:xfrm>
            <a:off x="9399746" y="7200305"/>
            <a:ext cx="3332678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62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매우 높음</a:t>
            </a:r>
            <a:endParaRPr lang="en-US" sz="162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결론 및 향후 계획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시스템 통합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ROS 2와 라즈베리 파이 GPIO 제어의 성공적인 통합으로 견고한 자율 이동 로봇 시스템을 구축했습니다.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성능 평가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노드의 기능이 예상대로 작동하며, 특히 LED 제어와 경로 추종 기능이 우수한 성능을 보였습니다.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향후 개선 방향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더 복잡한 환경에서의 실험과 추가 기능 개발을 통해 시스템의 성능과 유용성을 더욱 향상시킬 계획입니다.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시스템 아키텍처</a:t>
            </a:r>
            <a:endParaRPr lang="en-US" sz="47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노드 간 통신</a:t>
            </a:r>
            <a:endParaRPr lang="en-US" sz="2373" dirty="0"/>
          </a:p>
        </p:txBody>
      </p:sp>
      <p:sp>
        <p:nvSpPr>
          <p:cNvPr id="8" name="Text 4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Pub/Sub 메커니즘과 서비스 호출을 통해 효율적인 데이터 교환이 이루어집니다.</a:t>
            </a:r>
            <a:endParaRPr lang="en-US" sz="189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액션 클라이언트/서버</a:t>
            </a:r>
            <a:endParaRPr lang="en-US" sz="2373" dirty="0"/>
          </a:p>
        </p:txBody>
      </p:sp>
      <p:sp>
        <p:nvSpPr>
          <p:cNvPr id="11" name="Text 6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추종을 위한 액션 클라이언트와 서버 패턴이 구현되어 있습니다.</a:t>
            </a:r>
            <a:endParaRPr lang="en-US" sz="189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GPIO 제어</a:t>
            </a:r>
            <a:endParaRPr lang="en-US" sz="2373" dirty="0"/>
          </a:p>
        </p:txBody>
      </p:sp>
      <p:sp>
        <p:nvSpPr>
          <p:cNvPr id="14" name="Text 8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라즈베리 파이의 GPIO 핀을 활용하여 LED를 정밀하게 제어합니다.</a:t>
            </a:r>
            <a:endParaRPr lang="en-US" sz="189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96571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 추종 노드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705481" y="2107525"/>
            <a:ext cx="30480" cy="5156359"/>
          </a:xfrm>
          <a:prstGeom prst="roundRect">
            <a:avLst>
              <a:gd name="adj" fmla="val 340200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6967954" y="26475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6443008" y="23851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51367" y="2477691"/>
            <a:ext cx="13858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7"/>
          <p:cNvSpPr/>
          <p:nvPr/>
        </p:nvSpPr>
        <p:spPr>
          <a:xfrm>
            <a:off x="8078510" y="23543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 설정 및 전송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8078510" y="28882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미리 정의된 경로를 설정하고 액션 서버로 전송합니다.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967954" y="43169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6443008" y="40545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626245" y="4147066"/>
            <a:ext cx="1888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8078510" y="40237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비동기 처리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8078510" y="4557593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로봇의 동작을 차단하지 않도록 비동기적으로 목표를 전송합니다.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6967954" y="63813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6443008" y="61189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630293" y="6211491"/>
            <a:ext cx="18085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7"/>
          <p:cNvSpPr/>
          <p:nvPr/>
        </p:nvSpPr>
        <p:spPr>
          <a:xfrm>
            <a:off x="8078510" y="60881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도착 확인 및 LED 제어</a:t>
            </a:r>
            <a:endParaRPr lang="en-US" sz="2430" dirty="0"/>
          </a:p>
        </p:txBody>
      </p:sp>
      <p:sp>
        <p:nvSpPr>
          <p:cNvPr id="21" name="Text 18"/>
          <p:cNvSpPr/>
          <p:nvPr/>
        </p:nvSpPr>
        <p:spPr>
          <a:xfrm>
            <a:off x="8078510" y="66220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목표 지점 도달 시 피드백을 받고 LED를 제어합니다.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1752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위치 퍼블리싱 노드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2593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2493" y="25213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위치 정보 생성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6612493" y="3055263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로봇의 현재 위치를 PoseStamped 메시지로 생성합니다.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6350437" y="395918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1249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쿼터니언 변환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6612493" y="4755118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회전 정보를 쿼터니언으로 변환하여 정확한 방향을 표현합니다.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350437" y="565904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12493" y="592109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주기적 퍼블리싱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6612493" y="6454973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생성된 위치 정보를 정기적으로 ROS 2 네트워크에 퍼블리시합니다.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목표 위치 구독 노드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메시지 수신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PoseStamped 메시지를 통해 목표 위치 정보를 수신합니다.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쿼터니언 처리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수신된 쿼터니언을 Roll, Pitch, Yaw 각도로 변환합니다.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로그 출력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변환된 목표 위치 정보를 로그로 출력하여 모니터링합니다.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6632" y="1150144"/>
            <a:ext cx="4833818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8"/>
              </a:lnSpc>
              <a:buNone/>
            </a:pPr>
            <a:r>
              <a:rPr lang="en-US" sz="380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 설정 서비스 노드</a:t>
            </a:r>
            <a:endParaRPr lang="en-US" sz="3806" dirty="0"/>
          </a:p>
        </p:txBody>
      </p:sp>
      <p:sp>
        <p:nvSpPr>
          <p:cNvPr id="6" name="Shape 3"/>
          <p:cNvSpPr/>
          <p:nvPr/>
        </p:nvSpPr>
        <p:spPr>
          <a:xfrm>
            <a:off x="955119" y="2044303"/>
            <a:ext cx="22860" cy="5035034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1161157" y="2467689"/>
            <a:ext cx="676632" cy="22860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749082" y="2261711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12316" y="2334101"/>
            <a:ext cx="108466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284" dirty="0"/>
          </a:p>
        </p:txBody>
      </p:sp>
      <p:sp>
        <p:nvSpPr>
          <p:cNvPr id="10" name="Text 7"/>
          <p:cNvSpPr/>
          <p:nvPr/>
        </p:nvSpPr>
        <p:spPr>
          <a:xfrm>
            <a:off x="2029897" y="2237542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요청 수신</a:t>
            </a:r>
            <a:endParaRPr lang="en-US" sz="1903" dirty="0"/>
          </a:p>
        </p:txBody>
      </p:sp>
      <p:sp>
        <p:nvSpPr>
          <p:cNvPr id="11" name="Text 8"/>
          <p:cNvSpPr/>
          <p:nvPr/>
        </p:nvSpPr>
        <p:spPr>
          <a:xfrm>
            <a:off x="2029897" y="2655570"/>
            <a:ext cx="64374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클라이언트로부터 x, y, theta 배열을 포함한 경로 설정 요청을 받습니다.</a:t>
            </a:r>
            <a:endParaRPr lang="en-US" sz="1522" dirty="0"/>
          </a:p>
        </p:txBody>
      </p:sp>
      <p:sp>
        <p:nvSpPr>
          <p:cNvPr id="12" name="Shape 9"/>
          <p:cNvSpPr/>
          <p:nvPr/>
        </p:nvSpPr>
        <p:spPr>
          <a:xfrm>
            <a:off x="1161157" y="3774758"/>
            <a:ext cx="676632" cy="22860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749082" y="3568779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92552" y="3641169"/>
            <a:ext cx="147876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284" dirty="0"/>
          </a:p>
        </p:txBody>
      </p:sp>
      <p:sp>
        <p:nvSpPr>
          <p:cNvPr id="15" name="Text 12"/>
          <p:cNvSpPr/>
          <p:nvPr/>
        </p:nvSpPr>
        <p:spPr>
          <a:xfrm>
            <a:off x="2029897" y="3544610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데이터 검증</a:t>
            </a:r>
            <a:endParaRPr lang="en-US" sz="1903" dirty="0"/>
          </a:p>
        </p:txBody>
      </p:sp>
      <p:sp>
        <p:nvSpPr>
          <p:cNvPr id="16" name="Text 13"/>
          <p:cNvSpPr/>
          <p:nvPr/>
        </p:nvSpPr>
        <p:spPr>
          <a:xfrm>
            <a:off x="2029897" y="3962638"/>
            <a:ext cx="64374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입력된 배열의 크기가 일치하는지 확인하여 데이터 무결성을 보장합니다.</a:t>
            </a:r>
            <a:endParaRPr lang="en-US" sz="1522" dirty="0"/>
          </a:p>
        </p:txBody>
      </p:sp>
      <p:sp>
        <p:nvSpPr>
          <p:cNvPr id="17" name="Shape 14"/>
          <p:cNvSpPr/>
          <p:nvPr/>
        </p:nvSpPr>
        <p:spPr>
          <a:xfrm>
            <a:off x="1161157" y="5081826"/>
            <a:ext cx="676632" cy="22860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749082" y="4875848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95767" y="4948238"/>
            <a:ext cx="141565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284" dirty="0"/>
          </a:p>
        </p:txBody>
      </p:sp>
      <p:sp>
        <p:nvSpPr>
          <p:cNvPr id="20" name="Text 17"/>
          <p:cNvSpPr/>
          <p:nvPr/>
        </p:nvSpPr>
        <p:spPr>
          <a:xfrm>
            <a:off x="2029897" y="4851678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경로점 변환</a:t>
            </a:r>
            <a:endParaRPr lang="en-US" sz="1903" dirty="0"/>
          </a:p>
        </p:txBody>
      </p:sp>
      <p:sp>
        <p:nvSpPr>
          <p:cNvPr id="21" name="Text 18"/>
          <p:cNvSpPr/>
          <p:nvPr/>
        </p:nvSpPr>
        <p:spPr>
          <a:xfrm>
            <a:off x="2029897" y="5269706"/>
            <a:ext cx="64374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유효한 데이터를 PoseStamped 형식의 경로점으로 변환하여 저장합니다.</a:t>
            </a:r>
            <a:endParaRPr lang="en-US" sz="1522" dirty="0"/>
          </a:p>
        </p:txBody>
      </p:sp>
      <p:sp>
        <p:nvSpPr>
          <p:cNvPr id="22" name="Shape 19"/>
          <p:cNvSpPr/>
          <p:nvPr/>
        </p:nvSpPr>
        <p:spPr>
          <a:xfrm>
            <a:off x="1161157" y="6388894"/>
            <a:ext cx="676632" cy="22860"/>
          </a:xfrm>
          <a:prstGeom prst="roundRect">
            <a:avLst>
              <a:gd name="adj" fmla="val 355249"/>
            </a:avLst>
          </a:prstGeom>
          <a:solidFill>
            <a:srgbClr val="D1C8C6"/>
          </a:solidFill>
          <a:ln/>
        </p:spPr>
      </p:sp>
      <p:sp>
        <p:nvSpPr>
          <p:cNvPr id="23" name="Shape 20"/>
          <p:cNvSpPr/>
          <p:nvPr/>
        </p:nvSpPr>
        <p:spPr>
          <a:xfrm>
            <a:off x="749082" y="6182916"/>
            <a:ext cx="434935" cy="43493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888385" y="6255306"/>
            <a:ext cx="156329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4"/>
              </a:lnSpc>
              <a:buNone/>
            </a:pPr>
            <a:r>
              <a:rPr lang="en-US" sz="228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284" dirty="0"/>
          </a:p>
        </p:txBody>
      </p:sp>
      <p:sp>
        <p:nvSpPr>
          <p:cNvPr id="25" name="Text 22"/>
          <p:cNvSpPr/>
          <p:nvPr/>
        </p:nvSpPr>
        <p:spPr>
          <a:xfrm>
            <a:off x="2029897" y="6158746"/>
            <a:ext cx="2416850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90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응답 전송</a:t>
            </a:r>
            <a:endParaRPr lang="en-US" sz="1903" dirty="0"/>
          </a:p>
        </p:txBody>
      </p:sp>
      <p:sp>
        <p:nvSpPr>
          <p:cNvPr id="26" name="Text 23"/>
          <p:cNvSpPr/>
          <p:nvPr/>
        </p:nvSpPr>
        <p:spPr>
          <a:xfrm>
            <a:off x="2029897" y="6576774"/>
            <a:ext cx="6437471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522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설정 결과를 클라이언트에게 반환하고 로그에 기록합니다.</a:t>
            </a:r>
            <a:endParaRPr lang="en-US" sz="152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46257" y="597098"/>
            <a:ext cx="5428298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LED 제어 서비스</a:t>
            </a:r>
            <a:endParaRPr lang="en-US" sz="42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57" y="1601153"/>
            <a:ext cx="542806" cy="5428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46257" y="236100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서버 노드</a:t>
            </a:r>
            <a:endParaRPr lang="en-US" sz="2137" dirty="0"/>
          </a:p>
        </p:txBody>
      </p:sp>
      <p:sp>
        <p:nvSpPr>
          <p:cNvPr id="8" name="Text 4"/>
          <p:cNvSpPr/>
          <p:nvPr/>
        </p:nvSpPr>
        <p:spPr>
          <a:xfrm>
            <a:off x="6246257" y="2830592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GPIO 핀을 제어하여 LED의 켜기/끄기 기능을 수행합니다.</a:t>
            </a:r>
            <a:endParaRPr lang="en-US" sz="171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257" y="3829407"/>
            <a:ext cx="542806" cy="5428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46257" y="4589264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클라이언트 노드</a:t>
            </a:r>
            <a:endParaRPr lang="en-US" sz="2137" dirty="0"/>
          </a:p>
        </p:txBody>
      </p:sp>
      <p:sp>
        <p:nvSpPr>
          <p:cNvPr id="11" name="Text 6"/>
          <p:cNvSpPr/>
          <p:nvPr/>
        </p:nvSpPr>
        <p:spPr>
          <a:xfrm>
            <a:off x="6246257" y="5058847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비동기 방식으로 LED 제어 요청을 서버에 전송합니다.</a:t>
            </a:r>
            <a:endParaRPr lang="en-US" sz="171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57" y="6057662"/>
            <a:ext cx="542806" cy="5428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46257" y="681751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콜백 처리</a:t>
            </a:r>
            <a:endParaRPr lang="en-US" sz="2137" dirty="0"/>
          </a:p>
        </p:txBody>
      </p:sp>
      <p:sp>
        <p:nvSpPr>
          <p:cNvPr id="14" name="Text 8"/>
          <p:cNvSpPr/>
          <p:nvPr/>
        </p:nvSpPr>
        <p:spPr>
          <a:xfrm>
            <a:off x="6246257" y="7287101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서비스 응답을 비동기적으로 처리하여 시스템 효율성을 높입니다.</a:t>
            </a:r>
            <a:endParaRPr lang="en-US" sz="17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시스템 요약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2396" y="2406610"/>
            <a:ext cx="13858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경로 추종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비동기 처리로 실시간 피드백을 수신하며 로봇 동작의 연속성을 보장합니다.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7274" y="4255056"/>
            <a:ext cx="1888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위치 처리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쿼터니언 기반의 회전 정보 처리로 정확한 3D 위치 및 방향을 표현합니다.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51322" y="6103501"/>
            <a:ext cx="18085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서비스 구조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설정 및 LED 제어를 위한 견고한 클라이언트-서버 모델을 구현했습니다.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D4030A4F-F65B-F039-6D7E-ED66BD654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314" y="0"/>
            <a:ext cx="992777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4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1197</Words>
  <Application>Microsoft Office PowerPoint</Application>
  <PresentationFormat>사용자 지정</PresentationFormat>
  <Paragraphs>113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Crimson Pro</vt:lpstr>
      <vt:lpstr>Arial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Hansol Lee</cp:lastModifiedBy>
  <cp:revision>10</cp:revision>
  <dcterms:created xsi:type="dcterms:W3CDTF">2024-08-23T04:01:45Z</dcterms:created>
  <dcterms:modified xsi:type="dcterms:W3CDTF">2024-08-23T07:05:36Z</dcterms:modified>
</cp:coreProperties>
</file>